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jpeg" ContentType="image/jpeg"/>
  <Default Extension="rels" ContentType="application/vnd.openxmlformats-package.relationships+xml"/>
  <Default Extension="mov" ContentType="video/quicktime"/>
  <Default Extension="wdp" ContentType="image/vnd.ms-photo"/>
  <Default Extension="png" ContentType="image/png"/>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sldIdLst>
    <p:sldId id="256" r:id="rId2"/>
    <p:sldId id="257" r:id="rId3"/>
    <p:sldId id="264" r:id="rId4"/>
    <p:sldId id="267" r:id="rId5"/>
    <p:sldId id="268" r:id="rId6"/>
    <p:sldId id="269" r:id="rId7"/>
    <p:sldId id="258" r:id="rId8"/>
    <p:sldId id="270" r:id="rId9"/>
    <p:sldId id="259" r:id="rId10"/>
    <p:sldId id="261" r:id="rId11"/>
    <p:sldId id="260" r:id="rId12"/>
    <p:sldId id="272" r:id="rId13"/>
    <p:sldId id="273" r:id="rId14"/>
    <p:sldId id="271" r:id="rId15"/>
    <p:sldId id="275" r:id="rId16"/>
    <p:sldId id="276" r:id="rId17"/>
    <p:sldId id="262" r:id="rId1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89650"/>
  </p:normalViewPr>
  <p:slideViewPr>
    <p:cSldViewPr snapToGrid="0" snapToObjects="1">
      <p:cViewPr varScale="1">
        <p:scale>
          <a:sx n="96" d="100"/>
          <a:sy n="96"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encountered several</a:t>
            </a:r>
            <a:r>
              <a:rPr lang="en-US" baseline="0" dirty="0" smtClean="0"/>
              <a:t> p</a:t>
            </a:r>
            <a:r>
              <a:rPr lang="en-US" dirty="0" smtClean="0"/>
              <a:t>roblems along the way.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Saving the camera’s video stream to a file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Workaround was to record only 2.45 seconds at a 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Setting the camera to the highest framerate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Should theoretically be up to 36 kHz, but had to settle for about 10 kHz</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 Also tried to control the electronic shutter speed digitally, but we found it to not be possible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issues</a:t>
            </a:r>
            <a:r>
              <a:rPr lang="en-US" dirty="0" smtClean="0"/>
              <a:t>: We bought the lens, but found out that it</a:t>
            </a:r>
            <a:r>
              <a:rPr lang="en-US" baseline="0" dirty="0" smtClean="0"/>
              <a:t> needed an adapter to fit onto the camera. The lens adapter is an old design and not available everywhere, but we managed to buy one from China. Also the 2 reasons we mentioned a couple slides ago, lighting and focus issues.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lots of noise for several of the signals we measured. We incrementally improved on the noise with changes to both our setup, such as replacing lightbulbs with natural light and then LEDs, and in our digital processing, with frequency thresholding, normalization, and other denoising techniques.</a:t>
            </a:r>
            <a:endParaRPr lang="en-US" dirty="0" smtClean="0"/>
          </a:p>
        </p:txBody>
      </p:sp>
      <p:sp>
        <p:nvSpPr>
          <p:cNvPr id="4" name="Slide Number Placeholder 3"/>
          <p:cNvSpPr>
            <a:spLocks noGrp="1"/>
          </p:cNvSpPr>
          <p:nvPr>
            <p:ph type="sldNum" sz="quarter" idx="10"/>
          </p:nvPr>
        </p:nvSpPr>
        <p:spPr/>
        <p:txBody>
          <a:bodyPr/>
          <a:lstStyle/>
          <a:p>
            <a:fld id="{730C3D24-B172-6645-97EC-2F950155F424}" type="slidenum">
              <a:rPr lang="en-US" smtClean="0"/>
              <a:t>10</a:t>
            </a:fld>
            <a:endParaRPr lang="en-US"/>
          </a:p>
        </p:txBody>
      </p:sp>
    </p:spTree>
    <p:extLst>
      <p:ext uri="{BB962C8B-B14F-4D97-AF65-F5344CB8AC3E}">
        <p14:creationId xmlns:p14="http://schemas.microsoft.com/office/powerpoint/2010/main" val="44568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Skrillex – Fuck That (Bass Boosted).wav</a:t>
            </a:r>
          </a:p>
          <a:p>
            <a:r>
              <a:rPr lang="en-US" dirty="0" smtClean="0"/>
              <a:t>Input and output</a:t>
            </a:r>
            <a:r>
              <a:rPr lang="en-US" baseline="0" dirty="0" smtClean="0"/>
              <a:t> signals, give or take some initial time delay in recording (on the right)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14</a:t>
            </a:fld>
            <a:endParaRPr lang="en-US"/>
          </a:p>
        </p:txBody>
      </p:sp>
    </p:spTree>
    <p:extLst>
      <p:ext uri="{BB962C8B-B14F-4D97-AF65-F5344CB8AC3E}">
        <p14:creationId xmlns:p14="http://schemas.microsoft.com/office/powerpoint/2010/main" val="5905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issues were largely due to the fact that</a:t>
            </a:r>
            <a:r>
              <a:rPr lang="en-US" baseline="0" dirty="0" smtClean="0"/>
              <a:t> we could not focus properly with the camera, even with the lens, and there wasn’t enough light passing through the lens from our 2 LED cell phone flashlights. As the Visual Microphone paper found, even subtle single-pixel differences not visible to the naked eye can be amplified with the object in focus. The out-of-focus camera was able to pick up the speaker at low frequencies because the vibration amplitude was so substantial that it was visible even without focus. We believe that if we can use a 2D high-speed camera, where we can actually see if the throat is in focus or not, this experiment would be successful, even when measuring the throat.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15</a:t>
            </a:fld>
            <a:endParaRPr lang="en-US"/>
          </a:p>
        </p:txBody>
      </p:sp>
    </p:spTree>
    <p:extLst>
      <p:ext uri="{BB962C8B-B14F-4D97-AF65-F5344CB8AC3E}">
        <p14:creationId xmlns:p14="http://schemas.microsoft.com/office/powerpoint/2010/main" val="169262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SNR_db</a:t>
            </a:r>
            <a:r>
              <a:rPr lang="en-US" dirty="0" smtClean="0"/>
              <a:t> =</a:t>
            </a:r>
            <a:r>
              <a:rPr lang="en-US" baseline="0" dirty="0" smtClean="0"/>
              <a:t> 10 * log_{10} (</a:t>
            </a:r>
            <a:r>
              <a:rPr lang="en-US" baseline="0" dirty="0" err="1" smtClean="0"/>
              <a:t>P_orig</a:t>
            </a:r>
            <a:r>
              <a:rPr lang="en-US" baseline="0" dirty="0" smtClean="0"/>
              <a:t> / (</a:t>
            </a:r>
            <a:r>
              <a:rPr lang="en-US" baseline="0" dirty="0" err="1" smtClean="0"/>
              <a:t>P_rec</a:t>
            </a:r>
            <a:r>
              <a:rPr lang="en-US" baseline="0" dirty="0" smtClean="0"/>
              <a:t> – </a:t>
            </a:r>
            <a:r>
              <a:rPr lang="en-US" baseline="0" dirty="0" err="1" smtClean="0"/>
              <a:t>P_orig</a:t>
            </a:r>
            <a:r>
              <a:rPr lang="en-US" baseline="0" dirty="0" smtClean="0"/>
              <a:t>))</a:t>
            </a:r>
          </a:p>
          <a:p>
            <a:r>
              <a:rPr lang="en-US" baseline="0" dirty="0" smtClean="0"/>
              <a:t>P = sum( |X[w]|^2 )</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16</a:t>
            </a:fld>
            <a:endParaRPr lang="en-US"/>
          </a:p>
        </p:txBody>
      </p:sp>
    </p:spTree>
    <p:extLst>
      <p:ext uri="{BB962C8B-B14F-4D97-AF65-F5344CB8AC3E}">
        <p14:creationId xmlns:p14="http://schemas.microsoft.com/office/powerpoint/2010/main" val="13063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17</a:t>
            </a:fld>
            <a:endParaRPr lang="en-US"/>
          </a:p>
        </p:txBody>
      </p:sp>
    </p:spTree>
    <p:extLst>
      <p:ext uri="{BB962C8B-B14F-4D97-AF65-F5344CB8AC3E}">
        <p14:creationId xmlns:p14="http://schemas.microsoft.com/office/powerpoint/2010/main" val="43951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talking. To</a:t>
            </a:r>
            <a:r>
              <a:rPr lang="en-US" sz="1200" b="0" i="0" u="none" strike="noStrike" kern="1200" baseline="0" dirty="0" smtClean="0">
                <a:solidFill>
                  <a:schemeClr val="tx1"/>
                </a:solidFill>
                <a:effectLst/>
                <a:latin typeface="+mn-lt"/>
                <a:ea typeface="+mn-ea"/>
                <a:cs typeface="+mn-cs"/>
              </a:rPr>
              <a:t> 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7</a:t>
            </a:fld>
            <a:endParaRPr lang="en-US"/>
          </a:p>
        </p:txBody>
      </p:sp>
    </p:spTree>
    <p:extLst>
      <p:ext uri="{BB962C8B-B14F-4D97-AF65-F5344CB8AC3E}">
        <p14:creationId xmlns:p14="http://schemas.microsoft.com/office/powerpoint/2010/main" val="141771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much trial and error, this is what we found was the best setup. We even bough</a:t>
            </a:r>
            <a:r>
              <a:rPr lang="en-US" baseline="0" dirty="0" smtClean="0"/>
              <a:t>t a high powered lens and lens adapter for the line-scan camera, but using </a:t>
            </a:r>
            <a:r>
              <a:rPr lang="en-US" dirty="0" smtClean="0"/>
              <a:t>the lens did not work well for several reasons,</a:t>
            </a:r>
            <a:r>
              <a:rPr lang="en-US" baseline="0" dirty="0" smtClean="0"/>
              <a:t> including:</a:t>
            </a:r>
          </a:p>
          <a:p>
            <a:pPr marL="228600" indent="-228600">
              <a:buAutoNum type="arabicPeriod"/>
            </a:pPr>
            <a:r>
              <a:rPr lang="en-US" dirty="0" smtClean="0"/>
              <a:t>With the lens, not enough light was bouncing off of the speaker</a:t>
            </a:r>
            <a:r>
              <a:rPr lang="en-US" baseline="0" dirty="0" smtClean="0"/>
              <a:t> and straight into the lens to the camera sensor.</a:t>
            </a:r>
          </a:p>
          <a:p>
            <a:pPr marL="228600" indent="-228600">
              <a:buAutoNum type="arabicPeriod"/>
            </a:pPr>
            <a:r>
              <a:rPr lang="en-US" baseline="0" dirty="0" smtClean="0"/>
              <a:t>It was very hard to determine if the camera was focused, because we didn’t have a 2D high-speed camera.</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8</a:t>
            </a:fld>
            <a:endParaRPr lang="en-US"/>
          </a:p>
        </p:txBody>
      </p:sp>
    </p:spTree>
    <p:extLst>
      <p:ext uri="{BB962C8B-B14F-4D97-AF65-F5344CB8AC3E}">
        <p14:creationId xmlns:p14="http://schemas.microsoft.com/office/powerpoint/2010/main" val="73845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the 2 seconds of video that we can record at a time. The base speaker is playing a 50 Hz audio signal.</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9</a:t>
            </a:fld>
            <a:endParaRPr lang="en-US"/>
          </a:p>
        </p:txBody>
      </p:sp>
    </p:spTree>
    <p:extLst>
      <p:ext uri="{BB962C8B-B14F-4D97-AF65-F5344CB8AC3E}">
        <p14:creationId xmlns:p14="http://schemas.microsoft.com/office/powerpoint/2010/main" val="8718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microsoft.com/office/2007/relationships/media" Target="../media/media4.wav"/><Relationship Id="rId2" Type="http://schemas.openxmlformats.org/officeDocument/2006/relationships/audio" Target="../media/media4.wav"/><Relationship Id="rId3" Type="http://schemas.microsoft.com/office/2007/relationships/media" Target="../media/media5.wav"/><Relationship Id="rId4" Type="http://schemas.openxmlformats.org/officeDocument/2006/relationships/audio" Target="../media/media5.wav"/><Relationship Id="rId5" Type="http://schemas.microsoft.com/office/2007/relationships/media" Target="../media/media6.wav"/><Relationship Id="rId6" Type="http://schemas.openxmlformats.org/officeDocument/2006/relationships/audio" Target="../media/media6.wav"/><Relationship Id="rId7" Type="http://schemas.openxmlformats.org/officeDocument/2006/relationships/slideLayout" Target="../slideLayouts/slideLayout2.xml"/><Relationship Id="rId8" Type="http://schemas.openxmlformats.org/officeDocument/2006/relationships/image" Target="../media/image11.png"/><Relationship Id="rId9" Type="http://schemas.openxmlformats.org/officeDocument/2006/relationships/image" Target="../media/image12.tiff"/><Relationship Id="rId10"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11.png"/><Relationship Id="rId13" Type="http://schemas.openxmlformats.org/officeDocument/2006/relationships/image" Target="../media/image22.png"/><Relationship Id="rId14" Type="http://schemas.microsoft.com/office/2007/relationships/hdphoto" Target="../media/hdphoto1.wdp"/><Relationship Id="rId15" Type="http://schemas.openxmlformats.org/officeDocument/2006/relationships/image" Target="../media/image23.png"/><Relationship Id="rId1" Type="http://schemas.microsoft.com/office/2007/relationships/media" Target="../media/media7.wav"/><Relationship Id="rId2" Type="http://schemas.openxmlformats.org/officeDocument/2006/relationships/audio" Target="../media/media7.wav"/><Relationship Id="rId3" Type="http://schemas.microsoft.com/office/2007/relationships/media" Target="../media/media8.wav"/><Relationship Id="rId4" Type="http://schemas.openxmlformats.org/officeDocument/2006/relationships/audio" Target="../media/media8.wav"/><Relationship Id="rId5" Type="http://schemas.microsoft.com/office/2007/relationships/media" Target="../media/media9.wav"/><Relationship Id="rId6" Type="http://schemas.openxmlformats.org/officeDocument/2006/relationships/audio" Target="../media/media9.wav"/><Relationship Id="rId7" Type="http://schemas.openxmlformats.org/officeDocument/2006/relationships/slideLayout" Target="../slideLayouts/slideLayout2.xml"/><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3.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11.png"/><Relationship Id="rId13" Type="http://schemas.openxmlformats.org/officeDocument/2006/relationships/image" Target="../media/image27.png"/><Relationship Id="rId14" Type="http://schemas.microsoft.com/office/2007/relationships/hdphoto" Target="../media/hdphoto3.wdp"/><Relationship Id="rId1" Type="http://schemas.microsoft.com/office/2007/relationships/media" Target="../media/media10.wav"/><Relationship Id="rId2" Type="http://schemas.openxmlformats.org/officeDocument/2006/relationships/audio" Target="../media/media10.wav"/><Relationship Id="rId3" Type="http://schemas.microsoft.com/office/2007/relationships/media" Target="../media/media11.wav"/><Relationship Id="rId4" Type="http://schemas.openxmlformats.org/officeDocument/2006/relationships/audio" Target="../media/media11.wav"/><Relationship Id="rId5" Type="http://schemas.microsoft.com/office/2007/relationships/media" Target="../media/media12.wav"/><Relationship Id="rId6" Type="http://schemas.openxmlformats.org/officeDocument/2006/relationships/audio" Target="../media/media12.wav"/><Relationship Id="rId7" Type="http://schemas.openxmlformats.org/officeDocument/2006/relationships/slideLayout" Target="../slideLayouts/slideLayout2.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 Type="http://schemas.microsoft.com/office/2007/relationships/media" Target="../media/media13.wav"/><Relationship Id="rId2" Type="http://schemas.openxmlformats.org/officeDocument/2006/relationships/audio" Target="../media/media13.wav"/><Relationship Id="rId3" Type="http://schemas.microsoft.com/office/2007/relationships/media" Target="../media/media14.wav"/><Relationship Id="rId4" Type="http://schemas.openxmlformats.org/officeDocument/2006/relationships/audio" Target="../media/media14.wav"/><Relationship Id="rId5" Type="http://schemas.openxmlformats.org/officeDocument/2006/relationships/slideLayout" Target="../slideLayouts/slideLayout2.xml"/><Relationship Id="rId6" Type="http://schemas.openxmlformats.org/officeDocument/2006/relationships/notesSlide" Target="../notesSlides/notesSlide11.xml"/><Relationship Id="rId7" Type="http://schemas.openxmlformats.org/officeDocument/2006/relationships/image" Target="../media/image28.png"/><Relationship Id="rId8" Type="http://schemas.microsoft.com/office/2007/relationships/hdphoto" Target="../media/hdphoto4.wdp"/><Relationship Id="rId9" Type="http://schemas.openxmlformats.org/officeDocument/2006/relationships/image" Target="../media/image11.png"/><Relationship Id="rId10"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2.xml"/><Relationship Id="rId5" Type="http://schemas.openxmlformats.org/officeDocument/2006/relationships/image" Target="../media/image32.png"/><Relationship Id="rId6" Type="http://schemas.openxmlformats.org/officeDocument/2006/relationships/image" Target="../media/image11.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We Faced</a:t>
            </a:r>
            <a:endParaRPr lang="en-US" dirty="0"/>
          </a:p>
        </p:txBody>
      </p:sp>
      <p:sp>
        <p:nvSpPr>
          <p:cNvPr id="3" name="Content Placeholder 2"/>
          <p:cNvSpPr>
            <a:spLocks noGrp="1"/>
          </p:cNvSpPr>
          <p:nvPr>
            <p:ph idx="1"/>
          </p:nvPr>
        </p:nvSpPr>
        <p:spPr>
          <a:xfrm>
            <a:off x="628650" y="1563757"/>
            <a:ext cx="7886700" cy="5035826"/>
          </a:xfrm>
        </p:spPr>
        <p:txBody>
          <a:bodyPr>
            <a:normAutofit fontScale="92500" lnSpcReduction="10000"/>
          </a:bodyPr>
          <a:lstStyle/>
          <a:p>
            <a:r>
              <a:rPr lang="en-US" dirty="0" smtClean="0"/>
              <a:t>Working with the default software</a:t>
            </a:r>
          </a:p>
          <a:p>
            <a:pPr lvl="1"/>
            <a:r>
              <a:rPr lang="en-US" dirty="0" smtClean="0"/>
              <a:t>Saving the camera’s video stream to a file</a:t>
            </a:r>
          </a:p>
          <a:p>
            <a:pPr lvl="1"/>
            <a:r>
              <a:rPr lang="en-US" dirty="0" smtClean="0"/>
              <a:t>Setting the camera to the highest framerate possible</a:t>
            </a:r>
          </a:p>
          <a:p>
            <a:pPr lvl="1"/>
            <a:r>
              <a:rPr lang="en-US" dirty="0" smtClean="0"/>
              <a:t>Software that would let us do the above costs $1000, had to find workarounds</a:t>
            </a:r>
          </a:p>
          <a:p>
            <a:r>
              <a:rPr lang="en-US" dirty="0" smtClean="0"/>
              <a:t>Issues with the lens and lens adapter</a:t>
            </a:r>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frequently</a:t>
            </a:r>
          </a:p>
          <a:p>
            <a:r>
              <a:rPr lang="en-US" dirty="0" smtClean="0"/>
              <a:t>Lots of noise for several signals</a:t>
            </a:r>
          </a:p>
        </p:txBody>
      </p:sp>
    </p:spTree>
    <p:extLst>
      <p:ext uri="{BB962C8B-B14F-4D97-AF65-F5344CB8AC3E}">
        <p14:creationId xmlns:p14="http://schemas.microsoft.com/office/powerpoint/2010/main" val="1716918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1088459"/>
              </p:ext>
            </p:extLst>
          </p:nvPr>
        </p:nvGraphicFramePr>
        <p:xfrm>
          <a:off x="628650" y="1600339"/>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44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100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grpSp>
        <p:nvGrpSpPr>
          <p:cNvPr id="17" name="Group 16"/>
          <p:cNvGrpSpPr/>
          <p:nvPr/>
        </p:nvGrpSpPr>
        <p:grpSpPr>
          <a:xfrm>
            <a:off x="2200896" y="2046274"/>
            <a:ext cx="5438706" cy="4225645"/>
            <a:chOff x="2200896" y="2046274"/>
            <a:chExt cx="5438706" cy="4225645"/>
          </a:xfrm>
        </p:grpSpPr>
        <p:pic>
          <p:nvPicPr>
            <p:cNvPr id="7" name="44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duotone>
                <a:prstClr val="black"/>
                <a:schemeClr val="accent1">
                  <a:tint val="45000"/>
                  <a:satMod val="400000"/>
                </a:schemeClr>
              </a:duotone>
            </a:blip>
            <a:stretch>
              <a:fillRect/>
            </a:stretch>
          </p:blipFill>
          <p:spPr>
            <a:xfrm>
              <a:off x="7152447" y="2448741"/>
              <a:ext cx="487155" cy="487155"/>
            </a:xfrm>
            <a:prstGeom prst="rect">
              <a:avLst/>
            </a:prstGeom>
          </p:spPr>
        </p:pic>
        <p:pic>
          <p:nvPicPr>
            <p:cNvPr id="9" name="Picture 8"/>
            <p:cNvPicPr>
              <a:picLocks noChangeAspect="1"/>
            </p:cNvPicPr>
            <p:nvPr/>
          </p:nvPicPr>
          <p:blipFill>
            <a:blip r:embed="rId9"/>
            <a:stretch>
              <a:fillRect/>
            </a:stretch>
          </p:blipFill>
          <p:spPr>
            <a:xfrm>
              <a:off x="4361000" y="2046274"/>
              <a:ext cx="1722783" cy="1292087"/>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1" y="3513053"/>
              <a:ext cx="1722782" cy="1292087"/>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1000" y="4979832"/>
              <a:ext cx="1722783" cy="1292087"/>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00896" y="2046274"/>
              <a:ext cx="1678987" cy="1292087"/>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00896" y="3513053"/>
              <a:ext cx="1678987" cy="1292088"/>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3844" y="4979833"/>
              <a:ext cx="1676039" cy="1292086"/>
            </a:xfrm>
            <a:prstGeom prst="rect">
              <a:avLst/>
            </a:prstGeom>
          </p:spPr>
        </p:pic>
        <p:pic>
          <p:nvPicPr>
            <p:cNvPr id="15" name="50 Hz - 2">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duotone>
                <a:prstClr val="black"/>
                <a:schemeClr val="accent1">
                  <a:tint val="45000"/>
                  <a:satMod val="400000"/>
                </a:schemeClr>
              </a:duotone>
            </a:blip>
            <a:stretch>
              <a:fillRect/>
            </a:stretch>
          </p:blipFill>
          <p:spPr>
            <a:xfrm>
              <a:off x="7152447" y="3915518"/>
              <a:ext cx="487155" cy="487156"/>
            </a:xfrm>
            <a:prstGeom prst="rect">
              <a:avLst/>
            </a:prstGeom>
          </p:spPr>
        </p:pic>
        <p:pic>
          <p:nvPicPr>
            <p:cNvPr id="16" name="100 Hz">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8">
              <a:duotone>
                <a:prstClr val="black"/>
                <a:schemeClr val="accent1">
                  <a:tint val="45000"/>
                  <a:satMod val="400000"/>
                </a:schemeClr>
              </a:duotone>
            </a:blip>
            <a:stretch>
              <a:fillRect/>
            </a:stretch>
          </p:blipFill>
          <p:spPr>
            <a:xfrm>
              <a:off x="7152447" y="5382296"/>
              <a:ext cx="487155" cy="490871"/>
            </a:xfrm>
            <a:prstGeom prst="rect">
              <a:avLst/>
            </a:prstGeom>
          </p:spPr>
        </p:pic>
      </p:grpSp>
    </p:spTree>
    <p:extLst>
      <p:ext uri="{BB962C8B-B14F-4D97-AF65-F5344CB8AC3E}">
        <p14:creationId xmlns:p14="http://schemas.microsoft.com/office/powerpoint/2010/main" val="1768227264"/>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15"/>
                </p:tgtEl>
              </p:cMediaNode>
            </p:audio>
            <p:audio>
              <p:cMediaNode vol="80000">
                <p:cTn id="4" fill="hold" display="0">
                  <p:stCondLst>
                    <p:cond delay="indefinite"/>
                  </p:stCondLst>
                  <p:endCondLst>
                    <p:cond evt="onStopAudio" delay="0">
                      <p:tgtEl>
                        <p:sldTgt/>
                      </p:tgtEl>
                    </p:cond>
                  </p:endCondLst>
                </p:cTn>
                <p:tgtEl>
                  <p:spTgt spid="1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0985757"/>
              </p:ext>
            </p:extLst>
          </p:nvPr>
        </p:nvGraphicFramePr>
        <p:xfrm>
          <a:off x="628650" y="1597026"/>
          <a:ext cx="7886700" cy="475996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endParaRPr lang="en-US" dirty="0" smtClean="0"/>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250 </a:t>
                      </a:r>
                      <a:r>
                        <a:rPr lang="en-US" dirty="0" smtClean="0"/>
                        <a:t>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endParaRPr lang="en-US" dirty="0" smtClean="0"/>
                    </a:p>
                    <a:p>
                      <a:pPr algn="ctr"/>
                      <a:r>
                        <a:rPr lang="en-US" dirty="0" smtClean="0"/>
                        <a:t>500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509740"/>
            <a:ext cx="1722782" cy="129208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1000" y="4976519"/>
            <a:ext cx="1722782" cy="129208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0896" y="2042962"/>
            <a:ext cx="1678987" cy="1292086"/>
          </a:xfrm>
          <a:prstGeom prst="rect">
            <a:avLst/>
          </a:prstGeom>
        </p:spPr>
      </p:pic>
      <p:pic>
        <p:nvPicPr>
          <p:cNvPr id="3" name="160 Hz">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7" y="2441712"/>
            <a:ext cx="487156" cy="487156"/>
          </a:xfrm>
          <a:prstGeom prst="rect">
            <a:avLst/>
          </a:prstGeom>
        </p:spPr>
      </p:pic>
      <p:pic>
        <p:nvPicPr>
          <p:cNvPr id="4" name="Picture 3"/>
          <p:cNvPicPr>
            <a:picLocks noChangeAspect="1"/>
          </p:cNvPicPr>
          <p:nvPr/>
        </p:nvPicPr>
        <p:blipFill>
          <a:blip r:embed="rId13">
            <a:extLst>
              <a:ext uri="{BEBA8EAE-BF5A-486C-A8C5-ECC9F3942E4B}">
                <a14:imgProps xmlns:a14="http://schemas.microsoft.com/office/drawing/2010/main">
                  <a14:imgLayer r:embed="rId14">
                    <a14:imgEffect>
                      <a14:brightnessContrast bright="-27000" contrast="71000"/>
                    </a14:imgEffect>
                  </a14:imgLayer>
                </a14:imgProps>
              </a:ext>
              <a:ext uri="{28A0092B-C50C-407E-A947-70E740481C1C}">
                <a14:useLocalDpi xmlns:a14="http://schemas.microsoft.com/office/drawing/2010/main" val="0"/>
              </a:ext>
            </a:extLst>
          </a:blip>
          <a:stretch>
            <a:fillRect/>
          </a:stretch>
        </p:blipFill>
        <p:spPr>
          <a:xfrm>
            <a:off x="2200896" y="3509740"/>
            <a:ext cx="1678987" cy="1292087"/>
          </a:xfrm>
          <a:prstGeom prst="rect">
            <a:avLst/>
          </a:prstGeom>
        </p:spPr>
      </p:pic>
      <p:pic>
        <p:nvPicPr>
          <p:cNvPr id="5" name="250 Hz -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3910347"/>
            <a:ext cx="487156" cy="487156"/>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00896" y="4976519"/>
            <a:ext cx="1678987" cy="1292087"/>
          </a:xfrm>
          <a:prstGeom prst="rect">
            <a:avLst/>
          </a:prstGeom>
        </p:spPr>
      </p:pic>
      <p:pic>
        <p:nvPicPr>
          <p:cNvPr id="7" name="500 Hz - 2">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7152446" y="5378984"/>
            <a:ext cx="487156" cy="487156"/>
          </a:xfrm>
          <a:prstGeom prst="rect">
            <a:avLst/>
          </a:prstGeom>
        </p:spPr>
      </p:pic>
    </p:spTree>
    <p:extLst>
      <p:ext uri="{BB962C8B-B14F-4D97-AF65-F5344CB8AC3E}">
        <p14:creationId xmlns:p14="http://schemas.microsoft.com/office/powerpoint/2010/main" val="11063611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5"/>
                </p:tgtEl>
              </p:cMediaNode>
            </p:audio>
            <p:seq concurrent="1" nextAc="seek">
              <p:cTn id="4" restart="whenNotActive" fill="hold" evtFilter="cancelBubble" nodeType="interactiveSeq">
                <p:stCondLst>
                  <p:cond evt="onClick" delay="0">
                    <p:tgtEl>
                      <p:spTgt spid="7"/>
                    </p:tgtEl>
                  </p:cond>
                </p:stCondLst>
                <p:endSync evt="end" delay="0">
                  <p:rtn val="all"/>
                </p:endSync>
                <p:childTnLst>
                  <p:par>
                    <p:cTn id="5" fill="hold">
                      <p:stCondLst>
                        <p:cond delay="0"/>
                      </p:stCondLst>
                      <p:childTnLst>
                        <p:par>
                          <p:cTn id="6" fill="hold">
                            <p:stCondLst>
                              <p:cond delay="0"/>
                            </p:stCondLst>
                            <p:childTnLst>
                              <p:par>
                                <p:cTn id="7" presetID="1" presetClass="mediacall" presetSubtype="0" fill="hold" nodeType="clickEffect">
                                  <p:stCondLst>
                                    <p:cond delay="0"/>
                                  </p:stCondLst>
                                  <p:childTnLst>
                                    <p:cmd type="call" cmd="playFrom(0.0)">
                                      <p:cBhvr>
                                        <p:cTn id="8" dur="4800" fill="hold"/>
                                        <p:tgtEl>
                                          <p:spTgt spid="7"/>
                                        </p:tgtEl>
                                      </p:cBhvr>
                                    </p:cmd>
                                  </p:childTnLst>
                                </p:cTn>
                              </p:par>
                            </p:childTnLst>
                          </p:cTn>
                        </p:par>
                      </p:childTnLst>
                    </p:cTn>
                  </p:par>
                </p:childTnLst>
              </p:cTn>
              <p:nextCondLst>
                <p:cond evt="onClick" delay="0">
                  <p:tgtEl>
                    <p:spTgt spid="7"/>
                  </p:tgtEl>
                </p:cond>
              </p:nextCondLst>
            </p:seq>
            <p:audio>
              <p:cMediaNode vol="80000">
                <p:cTn id="9"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279879975"/>
              </p:ext>
            </p:extLst>
          </p:nvPr>
        </p:nvGraphicFramePr>
        <p:xfrm>
          <a:off x="628650" y="1597026"/>
          <a:ext cx="7886700" cy="357124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50 Hz</a:t>
                      </a:r>
                    </a:p>
                    <a:p>
                      <a:pPr algn="ctr"/>
                      <a:r>
                        <a:rPr lang="en-US" dirty="0" smtClean="0"/>
                        <a:t>&amp;</a:t>
                      </a:r>
                    </a:p>
                    <a:p>
                      <a:pPr algn="ctr"/>
                      <a:r>
                        <a:rPr lang="en-US" dirty="0" smtClean="0"/>
                        <a:t>160 Hz</a:t>
                      </a:r>
                      <a:endParaRPr lang="en-US" dirty="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r h="370840">
                <a:tc>
                  <a:txBody>
                    <a:bodyPr/>
                    <a:lstStyle/>
                    <a:p>
                      <a:pPr algn="ctr"/>
                      <a:endParaRPr lang="en-US" dirty="0" smtClean="0"/>
                    </a:p>
                    <a:p>
                      <a:pPr algn="ctr"/>
                      <a:r>
                        <a:rPr lang="en-US" dirty="0" smtClean="0"/>
                        <a:t>50</a:t>
                      </a:r>
                      <a:r>
                        <a:rPr lang="en-US" baseline="0" dirty="0" smtClean="0"/>
                        <a:t> Hz &amp;</a:t>
                      </a:r>
                    </a:p>
                    <a:p>
                      <a:pPr algn="ctr"/>
                      <a:r>
                        <a:rPr lang="en-US" baseline="0" dirty="0" smtClean="0"/>
                        <a:t>160 Hz</a:t>
                      </a:r>
                    </a:p>
                    <a:p>
                      <a:pPr algn="ctr"/>
                      <a:r>
                        <a:rPr lang="en-US" baseline="0" dirty="0" smtClean="0"/>
                        <a:t>(Alternating)</a:t>
                      </a:r>
                    </a:p>
                    <a:p>
                      <a:pPr algn="ctr"/>
                      <a:endParaRPr lang="en-US" baseline="0" dirty="0" smtClean="0"/>
                    </a:p>
                    <a:p>
                      <a:pPr algn="ctr"/>
                      <a:endParaRPr lang="en-US" baseline="0" dirty="0" smtClean="0"/>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1000" y="2042961"/>
            <a:ext cx="1722782" cy="1292086"/>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1001" y="3657657"/>
            <a:ext cx="1722781" cy="1292086"/>
          </a:xfrm>
          <a:prstGeom prst="rect">
            <a:avLst/>
          </a:prstGeom>
        </p:spPr>
      </p:pic>
      <p:pic>
        <p:nvPicPr>
          <p:cNvPr id="4" name="Picture 3"/>
          <p:cNvPicPr>
            <a:picLocks noChangeAspect="1"/>
          </p:cNvPicPr>
          <p:nvPr/>
        </p:nvPicPr>
        <p:blipFill>
          <a:blip r:embed="rId10">
            <a:extLst>
              <a:ext uri="{BEBA8EAE-BF5A-486C-A8C5-ECC9F3942E4B}">
                <a14:imgProps xmlns:a14="http://schemas.microsoft.com/office/drawing/2010/main">
                  <a14:imgLayer r:embed="rId11">
                    <a14:imgEffect>
                      <a14:brightnessContrast bright="54000"/>
                    </a14:imgEffect>
                  </a14:imgLayer>
                </a14:imgProps>
              </a:ext>
              <a:ext uri="{28A0092B-C50C-407E-A947-70E740481C1C}">
                <a14:useLocalDpi xmlns:a14="http://schemas.microsoft.com/office/drawing/2010/main" val="0"/>
              </a:ext>
            </a:extLst>
          </a:blip>
          <a:stretch>
            <a:fillRect/>
          </a:stretch>
        </p:blipFill>
        <p:spPr>
          <a:xfrm>
            <a:off x="2200896" y="3657657"/>
            <a:ext cx="1678988" cy="1292085"/>
          </a:xfrm>
          <a:prstGeom prst="rect">
            <a:avLst/>
          </a:prstGeom>
        </p:spPr>
      </p:pic>
      <p:pic>
        <p:nvPicPr>
          <p:cNvPr id="7" name="50_160hz_controll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duotone>
              <a:prstClr val="black"/>
              <a:schemeClr val="accent1">
                <a:tint val="45000"/>
                <a:satMod val="400000"/>
              </a:schemeClr>
            </a:duotone>
          </a:blip>
          <a:stretch>
            <a:fillRect/>
          </a:stretch>
        </p:blipFill>
        <p:spPr>
          <a:xfrm>
            <a:off x="7152446" y="2445426"/>
            <a:ext cx="487156" cy="487156"/>
          </a:xfrm>
          <a:prstGeom prst="rect">
            <a:avLst/>
          </a:prstGeom>
        </p:spPr>
      </p:pic>
      <p:pic>
        <p:nvPicPr>
          <p:cNvPr id="13" name="50_160hz_seq_controlle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duotone>
              <a:prstClr val="black"/>
              <a:schemeClr val="accent1">
                <a:tint val="45000"/>
                <a:satMod val="400000"/>
              </a:schemeClr>
            </a:duotone>
          </a:blip>
          <a:stretch>
            <a:fillRect/>
          </a:stretch>
        </p:blipFill>
        <p:spPr>
          <a:xfrm>
            <a:off x="7152446" y="4060122"/>
            <a:ext cx="487156" cy="487156"/>
          </a:xfrm>
          <a:prstGeom prst="rect">
            <a:avLst/>
          </a:prstGeom>
        </p:spPr>
      </p:pic>
      <p:pic>
        <p:nvPicPr>
          <p:cNvPr id="14" name="50_160_seq">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duotone>
              <a:prstClr val="black"/>
              <a:schemeClr val="accent1">
                <a:tint val="45000"/>
                <a:satMod val="400000"/>
              </a:schemeClr>
            </a:duotone>
          </a:blip>
          <a:stretch>
            <a:fillRect/>
          </a:stretch>
        </p:blipFill>
        <p:spPr>
          <a:xfrm>
            <a:off x="1034035" y="4558248"/>
            <a:ext cx="487156" cy="487156"/>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rightnessContrast bright="48000" contrast="-27000"/>
                    </a14:imgEffect>
                  </a14:imgLayer>
                </a14:imgProps>
              </a:ext>
              <a:ext uri="{28A0092B-C50C-407E-A947-70E740481C1C}">
                <a14:useLocalDpi xmlns:a14="http://schemas.microsoft.com/office/drawing/2010/main" val="0"/>
              </a:ext>
            </a:extLst>
          </a:blip>
          <a:stretch>
            <a:fillRect/>
          </a:stretch>
        </p:blipFill>
        <p:spPr>
          <a:xfrm>
            <a:off x="2200895" y="2042961"/>
            <a:ext cx="1678988" cy="1293517"/>
          </a:xfrm>
          <a:prstGeom prst="rect">
            <a:avLst/>
          </a:prstGeom>
        </p:spPr>
      </p:pic>
    </p:spTree>
    <p:extLst>
      <p:ext uri="{BB962C8B-B14F-4D97-AF65-F5344CB8AC3E}">
        <p14:creationId xmlns:p14="http://schemas.microsoft.com/office/powerpoint/2010/main" val="1019518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3"/>
                                        </p:tgtEl>
                                      </p:cBhvr>
                                    </p:cmd>
                                  </p:childTnLst>
                                </p:cTn>
                              </p:par>
                            </p:childTnLst>
                          </p:cTn>
                        </p:par>
                      </p:childTnLst>
                    </p:cTn>
                  </p:par>
                </p:childTnLst>
              </p:cTn>
              <p:nextCondLst>
                <p:cond evt="onClick" delay="0">
                  <p:tgtEl>
                    <p:spTgt spid="13"/>
                  </p:tgtEl>
                </p:cond>
              </p:nextCondLst>
            </p:seq>
            <p:audio>
              <p:cMediaNode vol="80000">
                <p:cTn id="13" fill="hold" display="0">
                  <p:stCondLst>
                    <p:cond delay="indefinite"/>
                  </p:stCondLst>
                  <p:endCondLst>
                    <p:cond evt="onStopAudio" delay="0">
                      <p:tgtEl>
                        <p:sldTgt/>
                      </p:tgtEl>
                    </p:cond>
                  </p:endCondLst>
                </p:cTn>
                <p:tgtEl>
                  <p:spTgt spid="13"/>
                </p:tgtEl>
              </p:cMediaNode>
            </p:audi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400" fill="hold"/>
                                        <p:tgtEl>
                                          <p:spTgt spid="14"/>
                                        </p:tgtEl>
                                      </p:cBhvr>
                                    </p:cmd>
                                  </p:childTnLst>
                                </p:cTn>
                              </p:par>
                            </p:childTnLst>
                          </p:cTn>
                        </p:par>
                      </p:childTnLst>
                    </p:cTn>
                  </p:par>
                </p:childTnLst>
              </p:cTn>
              <p:nextCondLst>
                <p:cond evt="onClick" delay="0">
                  <p:tgtEl>
                    <p:spTgt spid="14"/>
                  </p:tgtEl>
                </p:cond>
              </p:nextCondLst>
            </p:seq>
            <p:audio>
              <p:cMediaNode vol="80000">
                <p:cTn id="19"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Music Reconstruction</a:t>
            </a:r>
            <a:endParaRPr lang="en-US" dirty="0"/>
          </a:p>
        </p:txBody>
      </p:sp>
      <p:sp>
        <p:nvSpPr>
          <p:cNvPr id="3" name="Content Placeholder 2"/>
          <p:cNvSpPr>
            <a:spLocks noGrp="1"/>
          </p:cNvSpPr>
          <p:nvPr>
            <p:ph idx="1"/>
          </p:nvPr>
        </p:nvSpPr>
        <p:spPr/>
        <p:txBody>
          <a:bodyPr>
            <a:normAutofit/>
          </a:bodyPr>
          <a:lstStyle/>
          <a:p>
            <a:r>
              <a:rPr lang="en-US" dirty="0" smtClean="0"/>
              <a:t>Skrillex, for maximum base</a:t>
            </a:r>
          </a:p>
        </p:txBody>
      </p:sp>
      <p:graphicFrame>
        <p:nvGraphicFramePr>
          <p:cNvPr id="6" name="Content Placeholder 5"/>
          <p:cNvGraphicFramePr>
            <a:graphicFrameLocks/>
          </p:cNvGraphicFramePr>
          <p:nvPr>
            <p:extLst>
              <p:ext uri="{D42A27DB-BD31-4B8C-83A1-F6EECF244321}">
                <p14:modId xmlns:p14="http://schemas.microsoft.com/office/powerpoint/2010/main" val="816519570"/>
              </p:ext>
            </p:extLst>
          </p:nvPr>
        </p:nvGraphicFramePr>
        <p:xfrm>
          <a:off x="628650" y="2604860"/>
          <a:ext cx="7886700" cy="1833880"/>
        </p:xfrm>
        <a:graphic>
          <a:graphicData uri="http://schemas.openxmlformats.org/drawingml/2006/table">
            <a:tbl>
              <a:tblPr firstRow="1" bandRow="1">
                <a:tableStyleId>{B301B821-A1FF-4177-AEE7-76D212191A09}</a:tableStyleId>
              </a:tblPr>
              <a:tblGrid>
                <a:gridCol w="1372428"/>
                <a:gridCol w="2120348"/>
                <a:gridCol w="2173357"/>
                <a:gridCol w="2220567"/>
              </a:tblGrid>
              <a:tr h="370840">
                <a:tc>
                  <a:txBody>
                    <a:bodyPr/>
                    <a:lstStyle/>
                    <a:p>
                      <a:pPr algn="ctr"/>
                      <a:r>
                        <a:rPr lang="en-US" dirty="0" smtClean="0"/>
                        <a:t>Frequency</a:t>
                      </a:r>
                      <a:endParaRPr lang="en-US" dirty="0"/>
                    </a:p>
                  </a:txBody>
                  <a:tcPr/>
                </a:tc>
                <a:tc>
                  <a:txBody>
                    <a:bodyPr/>
                    <a:lstStyle/>
                    <a:p>
                      <a:pPr algn="ctr"/>
                      <a:r>
                        <a:rPr lang="en-US" dirty="0" smtClean="0"/>
                        <a:t>Sample Frame</a:t>
                      </a:r>
                      <a:endParaRPr lang="en-US" dirty="0"/>
                    </a:p>
                  </a:txBody>
                  <a:tcPr/>
                </a:tc>
                <a:tc>
                  <a:txBody>
                    <a:bodyPr/>
                    <a:lstStyle/>
                    <a:p>
                      <a:pPr algn="ctr"/>
                      <a:r>
                        <a:rPr lang="en-US" dirty="0" smtClean="0"/>
                        <a:t>Reconstructed FFT</a:t>
                      </a:r>
                      <a:endParaRPr lang="en-US" dirty="0"/>
                    </a:p>
                  </a:txBody>
                  <a:tcPr/>
                </a:tc>
                <a:tc>
                  <a:txBody>
                    <a:bodyPr/>
                    <a:lstStyle/>
                    <a:p>
                      <a:pPr algn="ctr"/>
                      <a:r>
                        <a:rPr lang="en-US" dirty="0" smtClean="0"/>
                        <a:t>Reconstructed</a:t>
                      </a:r>
                      <a:r>
                        <a:rPr lang="en-US" baseline="0" dirty="0" smtClean="0"/>
                        <a:t> Audio</a:t>
                      </a:r>
                      <a:endParaRPr lang="en-US" dirty="0"/>
                    </a:p>
                  </a:txBody>
                  <a:tcPr/>
                </a:tc>
              </a:tr>
              <a:tr h="370840">
                <a:tc>
                  <a:txBody>
                    <a:bodyPr/>
                    <a:lstStyle/>
                    <a:p>
                      <a:pPr algn="ctr"/>
                      <a:endParaRPr lang="en-US" dirty="0" smtClean="0"/>
                    </a:p>
                    <a:p>
                      <a:pPr algn="ctr"/>
                      <a:r>
                        <a:rPr lang="en-US" dirty="0" smtClean="0"/>
                        <a:t>Skrillex</a:t>
                      </a:r>
                    </a:p>
                  </a:txBody>
                  <a:tcPr/>
                </a:tc>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txBody>
                  <a:tcPr/>
                </a:tc>
                <a:tc>
                  <a:txBody>
                    <a:bodyPr/>
                    <a:lstStyle/>
                    <a:p>
                      <a:pPr algn="ctr"/>
                      <a:endParaRPr lang="en-US" dirty="0"/>
                    </a:p>
                  </a:txBody>
                  <a:tcPr/>
                </a:tc>
                <a:tc>
                  <a:txBody>
                    <a:bodyPr/>
                    <a:lstStyle/>
                    <a:p>
                      <a:pPr algn="ctr"/>
                      <a:endParaRPr lang="en-US" dirty="0"/>
                    </a:p>
                  </a:txBody>
                  <a:tcPr/>
                </a:tc>
              </a:tr>
            </a:tbl>
          </a:graphicData>
        </a:graphic>
      </p:graphicFrame>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rightnessContrast bright="53000"/>
                    </a14:imgEffect>
                  </a14:imgLayer>
                </a14:imgProps>
              </a:ext>
              <a:ext uri="{28A0092B-C50C-407E-A947-70E740481C1C}">
                <a14:useLocalDpi xmlns:a14="http://schemas.microsoft.com/office/drawing/2010/main" val="0"/>
              </a:ext>
            </a:extLst>
          </a:blip>
          <a:stretch>
            <a:fillRect/>
          </a:stretch>
        </p:blipFill>
        <p:spPr>
          <a:xfrm>
            <a:off x="2305879" y="3116500"/>
            <a:ext cx="1557111" cy="1206095"/>
          </a:xfrm>
          <a:prstGeom prst="rect">
            <a:avLst/>
          </a:prstGeom>
        </p:spPr>
      </p:pic>
      <p:pic>
        <p:nvPicPr>
          <p:cNvPr id="8" name="Skrillex - Fuck That (Bass Booste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duotone>
              <a:prstClr val="black"/>
              <a:schemeClr val="accent1">
                <a:tint val="45000"/>
                <a:satMod val="400000"/>
              </a:schemeClr>
            </a:duotone>
          </a:blip>
          <a:stretch>
            <a:fillRect/>
          </a:stretch>
        </p:blipFill>
        <p:spPr>
          <a:xfrm>
            <a:off x="1132785" y="3653288"/>
            <a:ext cx="457476" cy="457476"/>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7420" y="4833345"/>
            <a:ext cx="4123082" cy="1598524"/>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67420" y="3115611"/>
            <a:ext cx="1609310" cy="1206983"/>
          </a:xfrm>
          <a:prstGeom prst="rect">
            <a:avLst/>
          </a:prstGeom>
        </p:spPr>
      </p:pic>
      <p:pic>
        <p:nvPicPr>
          <p:cNvPr id="11" name="skrillex">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duotone>
              <a:prstClr val="black"/>
              <a:schemeClr val="accent1">
                <a:tint val="45000"/>
                <a:satMod val="400000"/>
              </a:schemeClr>
            </a:duotone>
          </a:blip>
          <a:stretch>
            <a:fillRect/>
          </a:stretch>
        </p:blipFill>
        <p:spPr>
          <a:xfrm>
            <a:off x="7144284" y="3490364"/>
            <a:ext cx="457476" cy="457476"/>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494" y="4833344"/>
            <a:ext cx="4123082" cy="1598525"/>
          </a:xfrm>
          <a:prstGeom prst="rect">
            <a:avLst/>
          </a:prstGeom>
        </p:spPr>
      </p:pic>
      <p:sp>
        <p:nvSpPr>
          <p:cNvPr id="14" name="TextBox 13"/>
          <p:cNvSpPr txBox="1"/>
          <p:nvPr/>
        </p:nvSpPr>
        <p:spPr>
          <a:xfrm>
            <a:off x="1328392" y="4648677"/>
            <a:ext cx="2339285" cy="369332"/>
          </a:xfrm>
          <a:prstGeom prst="rect">
            <a:avLst/>
          </a:prstGeom>
          <a:noFill/>
        </p:spPr>
        <p:txBody>
          <a:bodyPr wrap="square" rtlCol="0">
            <a:spAutoFit/>
          </a:bodyPr>
          <a:lstStyle/>
          <a:p>
            <a:pPr algn="ctr"/>
            <a:r>
              <a:rPr lang="en-US" smtClean="0"/>
              <a:t>Input Signal</a:t>
            </a:r>
            <a:endParaRPr lang="en-US"/>
          </a:p>
        </p:txBody>
      </p:sp>
      <p:sp>
        <p:nvSpPr>
          <p:cNvPr id="15" name="TextBox 14"/>
          <p:cNvSpPr txBox="1"/>
          <p:nvPr/>
        </p:nvSpPr>
        <p:spPr>
          <a:xfrm>
            <a:off x="5452372" y="4648677"/>
            <a:ext cx="2339285" cy="369332"/>
          </a:xfrm>
          <a:prstGeom prst="rect">
            <a:avLst/>
          </a:prstGeom>
          <a:noFill/>
        </p:spPr>
        <p:txBody>
          <a:bodyPr wrap="square" rtlCol="0">
            <a:spAutoFit/>
          </a:bodyPr>
          <a:lstStyle/>
          <a:p>
            <a:pPr algn="ctr"/>
            <a:r>
              <a:rPr lang="en-US" smtClean="0"/>
              <a:t>Reconstructed </a:t>
            </a:r>
            <a:r>
              <a:rPr lang="en-US" dirty="0" smtClean="0"/>
              <a:t>Signal</a:t>
            </a:r>
            <a:endParaRPr lang="en-US" dirty="0"/>
          </a:p>
        </p:txBody>
      </p:sp>
    </p:spTree>
    <p:extLst>
      <p:ext uri="{BB962C8B-B14F-4D97-AF65-F5344CB8AC3E}">
        <p14:creationId xmlns:p14="http://schemas.microsoft.com/office/powerpoint/2010/main" val="56781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7"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800" fill="hold"/>
                                        <p:tgtEl>
                                          <p:spTgt spid="11"/>
                                        </p:tgtEl>
                                      </p:cBhvr>
                                    </p:cmd>
                                  </p:childTnLst>
                                </p:cTn>
                              </p:par>
                            </p:childTnLst>
                          </p:cTn>
                        </p:par>
                      </p:childTnLst>
                    </p:cTn>
                  </p:par>
                </p:childTnLst>
              </p:cTn>
              <p:nextCondLst>
                <p:cond evt="onClick" delay="0">
                  <p:tgtEl>
                    <p:spTgt spid="11"/>
                  </p:tgtEl>
                </p:cond>
              </p:nextCondLst>
            </p:seq>
            <p:audio>
              <p:cMediaNode vol="80000">
                <p:cTn id="13"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Speech Reconstruction</a:t>
            </a:r>
            <a:endParaRPr lang="en-US" dirty="0"/>
          </a:p>
        </p:txBody>
      </p:sp>
      <p:sp>
        <p:nvSpPr>
          <p:cNvPr id="3" name="Content Placeholder 2"/>
          <p:cNvSpPr>
            <a:spLocks noGrp="1"/>
          </p:cNvSpPr>
          <p:nvPr>
            <p:ph idx="1"/>
          </p:nvPr>
        </p:nvSpPr>
        <p:spPr/>
        <p:txBody>
          <a:bodyPr>
            <a:normAutofit/>
          </a:bodyPr>
          <a:lstStyle/>
          <a:p>
            <a:r>
              <a:rPr lang="en-US" dirty="0" smtClean="0"/>
              <a:t>Human voice/throat rec (failed)</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2515394"/>
            <a:ext cx="3962400" cy="2971800"/>
          </a:xfrm>
          <a:prstGeom prst="rect">
            <a:avLst/>
          </a:prstGeom>
        </p:spPr>
      </p:pic>
      <p:pic>
        <p:nvPicPr>
          <p:cNvPr id="5" name="rishi">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duotone>
              <a:prstClr val="black"/>
              <a:schemeClr val="accent1">
                <a:tint val="45000"/>
                <a:satMod val="400000"/>
              </a:schemeClr>
            </a:duotone>
          </a:blip>
          <a:stretch>
            <a:fillRect/>
          </a:stretch>
        </p:blipFill>
        <p:spPr>
          <a:xfrm>
            <a:off x="4262610" y="5867573"/>
            <a:ext cx="618780" cy="618780"/>
          </a:xfrm>
          <a:prstGeom prst="rect">
            <a:avLst/>
          </a:prstGeom>
        </p:spPr>
      </p:pic>
    </p:spTree>
    <p:extLst>
      <p:ext uri="{BB962C8B-B14F-4D97-AF65-F5344CB8AC3E}">
        <p14:creationId xmlns:p14="http://schemas.microsoft.com/office/powerpoint/2010/main" val="11900522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Signal-to-Noise Ratio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7219114"/>
              </p:ext>
            </p:extLst>
          </p:nvPr>
        </p:nvGraphicFramePr>
        <p:xfrm>
          <a:off x="628650" y="1825625"/>
          <a:ext cx="7886700" cy="3708400"/>
        </p:xfrm>
        <a:graphic>
          <a:graphicData uri="http://schemas.openxmlformats.org/drawingml/2006/table">
            <a:tbl>
              <a:tblPr firstRow="1" bandRow="1">
                <a:tableStyleId>{5C22544A-7EE6-4342-B048-85BDC9FD1C3A}</a:tableStyleId>
              </a:tblPr>
              <a:tblGrid>
                <a:gridCol w="2922933"/>
                <a:gridCol w="2504660"/>
                <a:gridCol w="2459107"/>
              </a:tblGrid>
              <a:tr h="370840">
                <a:tc>
                  <a:txBody>
                    <a:bodyPr/>
                    <a:lstStyle/>
                    <a:p>
                      <a:pPr algn="ctr"/>
                      <a:r>
                        <a:rPr lang="en-US" dirty="0" smtClean="0"/>
                        <a:t>Signal</a:t>
                      </a:r>
                      <a:endParaRPr lang="en-US" dirty="0"/>
                    </a:p>
                  </a:txBody>
                  <a:tcPr/>
                </a:tc>
                <a:tc>
                  <a:txBody>
                    <a:bodyPr/>
                    <a:lstStyle/>
                    <a:p>
                      <a:pPr algn="ctr"/>
                      <a:r>
                        <a:rPr lang="en-US" dirty="0" smtClean="0"/>
                        <a:t>SNR</a:t>
                      </a:r>
                      <a:endParaRPr lang="en-US" baseline="-25000" dirty="0"/>
                    </a:p>
                  </a:txBody>
                  <a:tcPr/>
                </a:tc>
                <a:tc>
                  <a:txBody>
                    <a:bodyPr/>
                    <a:lstStyle/>
                    <a:p>
                      <a:pPr algn="ctr"/>
                      <a:r>
                        <a:rPr lang="en-US" dirty="0" smtClean="0"/>
                        <a:t>SNR</a:t>
                      </a:r>
                      <a:r>
                        <a:rPr lang="en-US" baseline="-25000" dirty="0" smtClean="0"/>
                        <a:t>DB</a:t>
                      </a:r>
                      <a:endParaRPr lang="en-US" baseline="-25000" dirty="0"/>
                    </a:p>
                  </a:txBody>
                  <a:tcPr/>
                </a:tc>
              </a:tr>
              <a:tr h="370840">
                <a:tc>
                  <a:txBody>
                    <a:bodyPr/>
                    <a:lstStyle/>
                    <a:p>
                      <a:pPr algn="ctr"/>
                      <a:r>
                        <a:rPr lang="en-US" dirty="0" smtClean="0"/>
                        <a:t>44 Hz</a:t>
                      </a:r>
                      <a:endParaRPr lang="en-US" dirty="0"/>
                    </a:p>
                  </a:txBody>
                  <a:tcPr/>
                </a:tc>
                <a:tc>
                  <a:txBody>
                    <a:bodyPr/>
                    <a:lstStyle/>
                    <a:p>
                      <a:pPr algn="ctr"/>
                      <a:r>
                        <a:rPr lang="nb-NO" dirty="0" smtClean="0"/>
                        <a:t>0.0325</a:t>
                      </a:r>
                      <a:endParaRPr lang="en-US" dirty="0"/>
                    </a:p>
                  </a:txBody>
                  <a:tcPr/>
                </a:tc>
                <a:tc>
                  <a:txBody>
                    <a:bodyPr/>
                    <a:lstStyle/>
                    <a:p>
                      <a:pPr algn="ctr"/>
                      <a:r>
                        <a:rPr lang="cs-CZ" dirty="0" smtClean="0"/>
                        <a:t>-14.879</a:t>
                      </a:r>
                      <a:endParaRPr lang="en-US" dirty="0"/>
                    </a:p>
                  </a:txBody>
                  <a:tcPr/>
                </a:tc>
              </a:tr>
              <a:tr h="370840">
                <a:tc>
                  <a:txBody>
                    <a:bodyPr/>
                    <a:lstStyle/>
                    <a:p>
                      <a:pPr algn="ctr"/>
                      <a:r>
                        <a:rPr lang="en-US" dirty="0" smtClean="0"/>
                        <a:t>50 Hz</a:t>
                      </a:r>
                      <a:endParaRPr lang="en-US" dirty="0"/>
                    </a:p>
                  </a:txBody>
                  <a:tcPr/>
                </a:tc>
                <a:tc>
                  <a:txBody>
                    <a:bodyPr/>
                    <a:lstStyle/>
                    <a:p>
                      <a:pPr algn="ctr"/>
                      <a:r>
                        <a:rPr lang="nb-NO" dirty="0" smtClean="0"/>
                        <a:t>1.5144e-5</a:t>
                      </a:r>
                      <a:endParaRPr lang="en-US" dirty="0"/>
                    </a:p>
                  </a:txBody>
                  <a:tcPr/>
                </a:tc>
                <a:tc>
                  <a:txBody>
                    <a:bodyPr/>
                    <a:lstStyle/>
                    <a:p>
                      <a:pPr algn="ctr"/>
                      <a:r>
                        <a:rPr lang="hr-HR" dirty="0" smtClean="0"/>
                        <a:t>-48.198</a:t>
                      </a:r>
                      <a:endParaRPr lang="en-US" dirty="0"/>
                    </a:p>
                  </a:txBody>
                  <a:tcPr/>
                </a:tc>
              </a:tr>
              <a:tr h="370840">
                <a:tc>
                  <a:txBody>
                    <a:bodyPr/>
                    <a:lstStyle/>
                    <a:p>
                      <a:pPr algn="ctr"/>
                      <a:r>
                        <a:rPr lang="en-US" dirty="0" smtClean="0"/>
                        <a:t>100 Hz</a:t>
                      </a:r>
                      <a:endParaRPr lang="en-US" dirty="0"/>
                    </a:p>
                  </a:txBody>
                  <a:tcPr/>
                </a:tc>
                <a:tc>
                  <a:txBody>
                    <a:bodyPr/>
                    <a:lstStyle/>
                    <a:p>
                      <a:pPr algn="ctr"/>
                      <a:r>
                        <a:rPr lang="is-IS" dirty="0" smtClean="0"/>
                        <a:t>1.2829e-7</a:t>
                      </a:r>
                      <a:endParaRPr lang="en-US" dirty="0"/>
                    </a:p>
                  </a:txBody>
                  <a:tcPr/>
                </a:tc>
                <a:tc>
                  <a:txBody>
                    <a:bodyPr/>
                    <a:lstStyle/>
                    <a:p>
                      <a:pPr algn="ctr"/>
                      <a:r>
                        <a:rPr lang="hr-HR" dirty="0" smtClean="0"/>
                        <a:t>-68.918</a:t>
                      </a:r>
                      <a:endParaRPr lang="en-US" dirty="0"/>
                    </a:p>
                  </a:txBody>
                  <a:tcPr/>
                </a:tc>
              </a:tr>
              <a:tr h="370840">
                <a:tc>
                  <a:txBody>
                    <a:bodyPr/>
                    <a:lstStyle/>
                    <a:p>
                      <a:pPr algn="ctr"/>
                      <a:r>
                        <a:rPr lang="en-US" dirty="0" smtClean="0"/>
                        <a:t>160 Hz</a:t>
                      </a:r>
                      <a:endParaRPr lang="en-US" dirty="0"/>
                    </a:p>
                  </a:txBody>
                  <a:tcPr/>
                </a:tc>
                <a:tc>
                  <a:txBody>
                    <a:bodyPr/>
                    <a:lstStyle/>
                    <a:p>
                      <a:pPr algn="ctr"/>
                      <a:r>
                        <a:rPr lang="is-IS" dirty="0" smtClean="0"/>
                        <a:t>0.0077</a:t>
                      </a:r>
                      <a:endParaRPr lang="en-US" dirty="0"/>
                    </a:p>
                  </a:txBody>
                  <a:tcPr/>
                </a:tc>
                <a:tc>
                  <a:txBody>
                    <a:bodyPr/>
                    <a:lstStyle/>
                    <a:p>
                      <a:pPr algn="ctr"/>
                      <a:r>
                        <a:rPr lang="hr-HR" dirty="0" smtClean="0"/>
                        <a:t>-21.133</a:t>
                      </a:r>
                      <a:endParaRPr lang="en-US" dirty="0"/>
                    </a:p>
                  </a:txBody>
                  <a:tcPr/>
                </a:tc>
              </a:tr>
              <a:tr h="370840">
                <a:tc>
                  <a:txBody>
                    <a:bodyPr/>
                    <a:lstStyle/>
                    <a:p>
                      <a:pPr algn="ctr"/>
                      <a:r>
                        <a:rPr lang="en-US" dirty="0" smtClean="0"/>
                        <a:t>250 Hz</a:t>
                      </a:r>
                      <a:endParaRPr lang="en-US" dirty="0"/>
                    </a:p>
                  </a:txBody>
                  <a:tcPr/>
                </a:tc>
                <a:tc>
                  <a:txBody>
                    <a:bodyPr/>
                    <a:lstStyle/>
                    <a:p>
                      <a:pPr algn="ctr"/>
                      <a:r>
                        <a:rPr lang="nb-NO" dirty="0" smtClean="0"/>
                        <a:t>0.0003</a:t>
                      </a:r>
                      <a:endParaRPr lang="en-US" dirty="0"/>
                    </a:p>
                  </a:txBody>
                  <a:tcPr/>
                </a:tc>
                <a:tc>
                  <a:txBody>
                    <a:bodyPr/>
                    <a:lstStyle/>
                    <a:p>
                      <a:pPr algn="ctr"/>
                      <a:r>
                        <a:rPr lang="nb-NO" dirty="0" smtClean="0"/>
                        <a:t>-35.027</a:t>
                      </a:r>
                      <a:endParaRPr lang="en-US" dirty="0"/>
                    </a:p>
                  </a:txBody>
                  <a:tcPr/>
                </a:tc>
              </a:tr>
              <a:tr h="370840">
                <a:tc>
                  <a:txBody>
                    <a:bodyPr/>
                    <a:lstStyle/>
                    <a:p>
                      <a:pPr algn="ctr"/>
                      <a:r>
                        <a:rPr lang="en-US" dirty="0" smtClean="0"/>
                        <a:t>500 Hz</a:t>
                      </a:r>
                      <a:endParaRPr lang="en-US" dirty="0"/>
                    </a:p>
                  </a:txBody>
                  <a:tcPr/>
                </a:tc>
                <a:tc>
                  <a:txBody>
                    <a:bodyPr/>
                    <a:lstStyle/>
                    <a:p>
                      <a:pPr algn="ctr"/>
                      <a:r>
                        <a:rPr lang="is-IS" dirty="0" smtClean="0"/>
                        <a:t>8.0794e-9</a:t>
                      </a:r>
                      <a:endParaRPr lang="en-US" dirty="0"/>
                    </a:p>
                  </a:txBody>
                  <a:tcPr/>
                </a:tc>
                <a:tc>
                  <a:txBody>
                    <a:bodyPr/>
                    <a:lstStyle/>
                    <a:p>
                      <a:pPr algn="ctr"/>
                      <a:r>
                        <a:rPr lang="hr-HR" dirty="0" smtClean="0"/>
                        <a:t>-80.926</a:t>
                      </a:r>
                      <a:endParaRPr lang="en-US" dirty="0"/>
                    </a:p>
                  </a:txBody>
                  <a:tcPr/>
                </a:tc>
              </a:tr>
              <a:tr h="370840">
                <a:tc>
                  <a:txBody>
                    <a:bodyPr/>
                    <a:lstStyle/>
                    <a:p>
                      <a:pPr algn="ctr"/>
                      <a:r>
                        <a:rPr lang="en-US" dirty="0" smtClean="0"/>
                        <a:t>50 Hz &amp; 160 Hz</a:t>
                      </a:r>
                      <a:endParaRPr lang="en-US" dirty="0"/>
                    </a:p>
                  </a:txBody>
                  <a:tcPr/>
                </a:tc>
                <a:tc>
                  <a:txBody>
                    <a:bodyPr/>
                    <a:lstStyle/>
                    <a:p>
                      <a:pPr algn="ctr"/>
                      <a:r>
                        <a:rPr lang="is-IS" dirty="0" smtClean="0"/>
                        <a:t>0.0410</a:t>
                      </a:r>
                      <a:endParaRPr lang="en-US" dirty="0"/>
                    </a:p>
                  </a:txBody>
                  <a:tcPr/>
                </a:tc>
                <a:tc>
                  <a:txBody>
                    <a:bodyPr/>
                    <a:lstStyle/>
                    <a:p>
                      <a:pPr algn="ctr"/>
                      <a:r>
                        <a:rPr lang="fi-FI" dirty="0" smtClean="0"/>
                        <a:t>-13.872</a:t>
                      </a:r>
                      <a:endParaRPr lang="en-US"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50 Hz &amp; 160 Hz</a:t>
                      </a:r>
                      <a:r>
                        <a:rPr lang="en-US" baseline="0" dirty="0" smtClean="0"/>
                        <a:t> (Alternating)</a:t>
                      </a:r>
                      <a:endParaRPr lang="en-US" dirty="0" smtClean="0"/>
                    </a:p>
                  </a:txBody>
                  <a:tcPr/>
                </a:tc>
                <a:tc>
                  <a:txBody>
                    <a:bodyPr/>
                    <a:lstStyle/>
                    <a:p>
                      <a:pPr algn="ctr"/>
                      <a:r>
                        <a:rPr lang="is-IS" dirty="0" smtClean="0"/>
                        <a:t>0.0109</a:t>
                      </a:r>
                      <a:endParaRPr lang="en-US" dirty="0"/>
                    </a:p>
                  </a:txBody>
                  <a:tcPr/>
                </a:tc>
                <a:tc>
                  <a:txBody>
                    <a:bodyPr/>
                    <a:lstStyle/>
                    <a:p>
                      <a:pPr algn="ctr"/>
                      <a:r>
                        <a:rPr lang="hr-HR" dirty="0" smtClean="0"/>
                        <a:t>-19.619</a:t>
                      </a:r>
                      <a:endParaRPr lang="en-US" dirty="0"/>
                    </a:p>
                  </a:txBody>
                  <a:tcPr/>
                </a:tc>
              </a:tr>
              <a:tr h="370840">
                <a:tc>
                  <a:txBody>
                    <a:bodyPr/>
                    <a:lstStyle/>
                    <a:p>
                      <a:pPr algn="ctr"/>
                      <a:r>
                        <a:rPr lang="en-US" dirty="0" smtClean="0"/>
                        <a:t>Skrillex Music</a:t>
                      </a:r>
                      <a:endParaRPr lang="en-US" dirty="0"/>
                    </a:p>
                  </a:txBody>
                  <a:tcPr/>
                </a:tc>
                <a:tc>
                  <a:txBody>
                    <a:bodyPr/>
                    <a:lstStyle/>
                    <a:p>
                      <a:pPr algn="ctr"/>
                      <a:r>
                        <a:rPr lang="hr-HR" dirty="0" smtClean="0"/>
                        <a:t>6.5326e-5</a:t>
                      </a:r>
                      <a:endParaRPr lang="en-US" dirty="0"/>
                    </a:p>
                  </a:txBody>
                  <a:tcPr/>
                </a:tc>
                <a:tc>
                  <a:txBody>
                    <a:bodyPr/>
                    <a:lstStyle/>
                    <a:p>
                      <a:pPr algn="ctr"/>
                      <a:r>
                        <a:rPr lang="nb-NO" dirty="0" smtClean="0"/>
                        <a:t>-41.849</a:t>
                      </a:r>
                      <a:endParaRPr lang="en-US" dirty="0"/>
                    </a:p>
                  </a:txBody>
                  <a:tcPr/>
                </a:tc>
              </a:tr>
            </a:tbl>
          </a:graphicData>
        </a:graphic>
      </p:graphicFrame>
    </p:spTree>
    <p:extLst>
      <p:ext uri="{BB962C8B-B14F-4D97-AF65-F5344CB8AC3E}">
        <p14:creationId xmlns:p14="http://schemas.microsoft.com/office/powerpoint/2010/main" val="152794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p:txBody>
          <a:bodyPr/>
          <a:lstStyle/>
          <a:p>
            <a:r>
              <a:rPr lang="en-US" dirty="0" smtClean="0"/>
              <a:t>Summary</a:t>
            </a:r>
            <a:r>
              <a:rPr lang="en-US" dirty="0" smtClean="0"/>
              <a:t>, conclusion, takeaways</a:t>
            </a:r>
          </a:p>
          <a:p>
            <a:r>
              <a:rPr lang="en-US" dirty="0" smtClean="0"/>
              <a:t>Things we would have done differently</a:t>
            </a:r>
          </a:p>
          <a:p>
            <a:r>
              <a:rPr lang="en-US" dirty="0"/>
              <a:t>Thank you to Professor Laura Waller, for the high-speed line-scan camera, and Professor Ren Ng, both of whom helped advise us on our project.</a:t>
            </a:r>
          </a:p>
        </p:txBody>
      </p:sp>
    </p:spTree>
    <p:extLst>
      <p:ext uri="{BB962C8B-B14F-4D97-AF65-F5344CB8AC3E}">
        <p14:creationId xmlns:p14="http://schemas.microsoft.com/office/powerpoint/2010/main" val="419396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normAutofit/>
          </a:bodyPr>
          <a:lstStyle/>
          <a:p>
            <a:r>
              <a:rPr lang="en-US" dirty="0"/>
              <a:t>Spyder3 1k, 36 kHz GigE</a:t>
            </a:r>
          </a:p>
          <a:p>
            <a:pPr lvl="1"/>
            <a:r>
              <a:rPr lang="en-US" dirty="0"/>
              <a:t>M</a:t>
            </a:r>
            <a:r>
              <a:rPr lang="en-US" dirty="0" smtClean="0"/>
              <a:t>onochrome </a:t>
            </a:r>
            <a:r>
              <a:rPr lang="en-US" dirty="0"/>
              <a:t>line scan camera</a:t>
            </a:r>
          </a:p>
          <a:p>
            <a:r>
              <a:rPr lang="en-US" dirty="0" smtClean="0"/>
              <a:t>Bass speaker</a:t>
            </a:r>
          </a:p>
          <a:p>
            <a:r>
              <a:rPr lang="en-US" dirty="0" smtClean="0"/>
              <a:t>LED flashlights from our mobile phones</a:t>
            </a:r>
          </a:p>
          <a:p>
            <a:pPr lvl="1"/>
            <a:r>
              <a:rPr lang="en-US" dirty="0" smtClean="0"/>
              <a:t>Alternative to flickering from fluorescent lightbulbs</a:t>
            </a:r>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352" y="1825625"/>
            <a:ext cx="5817296" cy="4351338"/>
          </a:xfrm>
        </p:spPr>
      </p:pic>
    </p:spTree>
    <p:extLst>
      <p:ext uri="{BB962C8B-B14F-4D97-AF65-F5344CB8AC3E}">
        <p14:creationId xmlns:p14="http://schemas.microsoft.com/office/powerpoint/2010/main" val="137869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TotalTime>
  <Words>1193</Words>
  <Application>Microsoft Macintosh PowerPoint</Application>
  <PresentationFormat>Letter Paper (8.5x11 in)</PresentationFormat>
  <Paragraphs>188</Paragraphs>
  <Slides>17</Slides>
  <Notes>14</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Experimental Setup</vt:lpstr>
      <vt:lpstr>1D Camera Output</vt:lpstr>
      <vt:lpstr>Problems We Faced</vt:lpstr>
      <vt:lpstr>Reconstructions</vt:lpstr>
      <vt:lpstr>Reconstructions</vt:lpstr>
      <vt:lpstr>Reconstructions</vt:lpstr>
      <vt:lpstr>Music Reconstruction</vt:lpstr>
      <vt:lpstr>Speech Reconstruction</vt:lpstr>
      <vt:lpstr>Signal-to-Noise Ratio Analysis</vt:lpstr>
      <vt:lpstr>Conclusion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124</cp:revision>
  <dcterms:created xsi:type="dcterms:W3CDTF">2016-11-19T23:39:02Z</dcterms:created>
  <dcterms:modified xsi:type="dcterms:W3CDTF">2016-11-21T02:03:23Z</dcterms:modified>
</cp:coreProperties>
</file>